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6"/>
  </p:handoutMasterIdLst>
  <p:sldIdLst>
    <p:sldId id="258" r:id="rId3"/>
    <p:sldId id="256" r:id="rId5"/>
  </p:sldIdLst>
  <p:sldSz cx="12192000" cy="6858000" type="screen4x3"/>
  <p:notesSz cx="7104380" cy="1023493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5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7083"/>
    <a:srgbClr val="C1B20B"/>
    <a:srgbClr val="697657"/>
    <a:srgbClr val="B2B2B2"/>
    <a:srgbClr val="202020"/>
    <a:srgbClr val="323232"/>
    <a:srgbClr val="CC3300"/>
    <a:srgbClr val="CC0000"/>
    <a:srgbClr val="FF33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278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85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/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/>
          <p:nvPr>
            <p:ph type="dt" sz="quarter" idx="1"/>
          </p:nvPr>
        </p:nvSpPr>
        <p:spPr>
          <a:xfrm>
            <a:off x="4024313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pPr fontAlgn="auto"/>
            <a:fld id="{0F9B84EA-7D68-4D60-9CB1-D50884785D1C}" type="datetimeFigureOut">
              <a:rPr lang="zh-CN" altLang="en-US" sz="1245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/>
          <p:nvPr>
            <p:ph type="ftr" sz="quarter" idx="2"/>
          </p:nvPr>
        </p:nvSpPr>
        <p:spPr>
          <a:xfrm>
            <a:off x="0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/>
          <p:nvPr>
            <p:ph type="sldNum" sz="quarter" idx="3"/>
          </p:nvPr>
        </p:nvSpPr>
        <p:spPr>
          <a:xfrm>
            <a:off x="4024313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pPr fontAlgn="auto"/>
            <a:fld id="{8D4E0FC9-F1F8-4FAE-9988-3BA365CFD46F}" type="slidenum">
              <a:rPr lang="zh-CN" altLang="en-US" sz="1245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/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/>
          <p:nvPr>
            <p:ph type="dt" idx="1"/>
          </p:nvPr>
        </p:nvSpPr>
        <p:spPr>
          <a:xfrm>
            <a:off x="4024313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auto"/>
            <a:fld id="{D6C8D182-E4C8-4120-9249-FC9774456FFA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076" name="幻灯片图像占位符 3"/>
          <p:cNvSpPr/>
          <p:nvPr>
            <p:ph type="sldImg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7" name="备注占位符 4"/>
          <p:cNvSpPr/>
          <p:nvPr>
            <p:ph type="body" sz="quarter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/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/>
          <p:nvPr>
            <p:ph type="sldNum" sz="quarter" idx="5"/>
          </p:nvPr>
        </p:nvSpPr>
        <p:spPr>
          <a:xfrm>
            <a:off x="4024313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auto"/>
            <a:fld id="{85D0DACE-38E0-42D2-9336-2B707D34BC6D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幻灯片图像占位符 1"/>
          <p:cNvSpPr/>
          <p:nvPr>
            <p:ph type="sldImg"/>
          </p:nvPr>
        </p:nvSpPr>
        <p:spPr/>
      </p:sp>
      <p:sp>
        <p:nvSpPr>
          <p:cNvPr id="5122" name="文本占位符 2"/>
          <p:cNvSpPr/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幻灯片图像占位符 1"/>
          <p:cNvSpPr/>
          <p:nvPr>
            <p:ph type="sldImg"/>
          </p:nvPr>
        </p:nvSpPr>
        <p:spPr/>
      </p:sp>
      <p:sp>
        <p:nvSpPr>
          <p:cNvPr id="5122" name="文本占位符 2"/>
          <p:cNvSpPr/>
          <p:nvPr>
            <p:ph type="body"/>
          </p:nvPr>
        </p:nvSpPr>
        <p:spPr/>
        <p:txBody>
          <a:bodyPr lIns="91440" tIns="45720" rIns="91440" bIns="45720" anchor="t" anchorCtr="0"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auto"/>
            <a:r>
              <a:rPr lang="zh-CN" altLang="en-US" strike="noStrike" noProof="1" dirty="0"/>
              <a:t>单击此处添加标题</a:t>
            </a:r>
            <a:endParaRPr lang="zh-CN" altLang="en-US" strike="noStrike" noProof="1" dirty="0"/>
          </a:p>
        </p:txBody>
      </p:sp>
      <p:sp>
        <p:nvSpPr>
          <p:cNvPr id="3" name="副标题 2"/>
          <p:cNvSpPr/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 dirty="0"/>
              <a:t>单击此处添加副标题</a:t>
            </a:r>
            <a:endParaRPr lang="zh-CN" altLang="en-US" strike="noStrike" noProof="1" dirty="0"/>
          </a:p>
        </p:txBody>
      </p:sp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/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2" name="日期占位符 1"/>
          <p:cNvSpPr/>
          <p:nvPr>
            <p:ph type="dt" sz="half" idx="14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/>
          <p:nvPr>
            <p:ph type="ftr" sz="quarter" idx="15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/>
          <p:nvPr>
            <p:ph type="sldNum" sz="quarter" idx="16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/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文本占位符 2"/>
          <p:cNvSpPr/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/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内容占位符 3"/>
          <p:cNvSpPr/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/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/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/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/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4" name="内容占位符 3"/>
          <p:cNvSpPr/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文本占位符 4"/>
          <p:cNvSpPr/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6" name="内容占位符 5"/>
          <p:cNvSpPr/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7" name="日期占位符 6"/>
          <p:cNvSpPr/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/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9" name="灯片编号占位符 8"/>
          <p:cNvSpPr/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日期占位符 2"/>
          <p:cNvSpPr/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/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5" name="灯片编号占位符 4"/>
          <p:cNvSpPr/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/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/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/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/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图片占位符 2"/>
          <p:cNvSpPr/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zh-CN" altLang="en-US" strike="noStrike" noProof="1" dirty="0"/>
          </a:p>
        </p:txBody>
      </p:sp>
      <p:sp>
        <p:nvSpPr>
          <p:cNvPr id="4" name="文本占位符 3"/>
          <p:cNvSpPr/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5" name="日期占位符 4"/>
          <p:cNvSpPr/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/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/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/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/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/>
          <p:nvPr>
            <p:ph type="dt" sz="half" idx="10"/>
          </p:nvPr>
        </p:nvSpPr>
        <p:spPr/>
        <p:txBody>
          <a:bodyPr/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/>
          <p:nvPr>
            <p:ph type="ftr" sz="quarter" idx="11"/>
          </p:nvPr>
        </p:nvSpPr>
        <p:spPr/>
        <p:txBody>
          <a:bodyPr/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/>
          <p:nvPr>
            <p:ph type="sldNum" sz="quarter" idx="12"/>
          </p:nvPr>
        </p:nvSpPr>
        <p:spPr/>
        <p:txBody>
          <a:bodyPr/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/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/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760FBDFE-C587-4B4C-A407-44438C67B59E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/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/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49AE70B2-8BF9-45C0-BB95-33D1B9D3A854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文本框 2"/>
          <p:cNvSpPr txBox="1"/>
          <p:nvPr/>
        </p:nvSpPr>
        <p:spPr>
          <a:xfrm>
            <a:off x="3129915" y="457200"/>
            <a:ext cx="5933440" cy="9531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2800">
                <a:latin typeface="方正小标宋_GBK" panose="03000509000000000000" charset="-122"/>
                <a:ea typeface="方正小标宋_GBK" panose="03000509000000000000" charset="-122"/>
              </a:rPr>
              <a:t>东壁村村民委员会山洪灾害防御预案</a:t>
            </a:r>
            <a:endParaRPr lang="zh-CN" altLang="en-US" sz="2800">
              <a:latin typeface="方正小标宋_GBK" panose="03000509000000000000" charset="-122"/>
              <a:ea typeface="方正小标宋_GBK" panose="03000509000000000000" charset="-122"/>
            </a:endParaRPr>
          </a:p>
          <a:p>
            <a:pPr algn="ctr"/>
            <a:endParaRPr lang="zh-CN" altLang="en-US" sz="2800">
              <a:latin typeface="方正小标宋_GBK" panose="03000509000000000000" charset="-122"/>
              <a:ea typeface="方正小标宋_GBK" panose="03000509000000000000" charset="-122"/>
            </a:endParaRPr>
          </a:p>
        </p:txBody>
      </p:sp>
      <p:graphicFrame>
        <p:nvGraphicFramePr>
          <p:cNvPr id="10" name="表格 9"/>
          <p:cNvGraphicFramePr/>
          <p:nvPr/>
        </p:nvGraphicFramePr>
        <p:xfrm>
          <a:off x="423545" y="1057910"/>
          <a:ext cx="11332210" cy="1633855"/>
        </p:xfrm>
        <a:graphic>
          <a:graphicData uri="http://schemas.openxmlformats.org/drawingml/2006/table">
            <a:tbl>
              <a:tblPr/>
              <a:tblGrid>
                <a:gridCol w="125730"/>
                <a:gridCol w="1145540"/>
                <a:gridCol w="518160"/>
                <a:gridCol w="1108710"/>
                <a:gridCol w="497205"/>
                <a:gridCol w="596265"/>
                <a:gridCol w="845185"/>
                <a:gridCol w="1263015"/>
                <a:gridCol w="932815"/>
                <a:gridCol w="875665"/>
                <a:gridCol w="875030"/>
                <a:gridCol w="875030"/>
                <a:gridCol w="702945"/>
                <a:gridCol w="970915"/>
              </a:tblGrid>
              <a:tr h="283845">
                <a:tc gridSpan="14"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800">
                          <a:ln>
                            <a:noFill/>
                          </a:ln>
                          <a:latin typeface="国标黑体" charset="-122"/>
                          <a:ea typeface="国标黑体" charset="-122"/>
                          <a:cs typeface="国标黑体" charset="-122"/>
                          <a:sym typeface="+mn-ea"/>
                        </a:rPr>
                        <a:t>危险区基本情况表</a:t>
                      </a:r>
                      <a:endParaRPr lang="en-US" altLang="zh-CN" sz="1800" b="0" i="0">
                        <a:ln>
                          <a:noFill/>
                        </a:ln>
                        <a:latin typeface="国标黑体" charset="-122"/>
                        <a:ea typeface="国标黑体" charset="-122"/>
                        <a:cs typeface="国标黑体" charset="-122"/>
                        <a:sym typeface="+mn-ea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252730">
                <a:tc rowSpan="2"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序号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危险区名称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危险区编码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防洪能力（年）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p>
                      <a:pPr algn="ctr" fontAlgn="ctr"/>
                      <a:r>
                        <a:rPr lang="zh-CN" altLang="en-US" sz="100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sym typeface="+mn-ea"/>
                        </a:rPr>
                        <a:t>户数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p>
                      <a:pPr algn="ctr" fontAlgn="ctr"/>
                      <a:r>
                        <a:rPr lang="zh-CN" altLang="en-US" sz="100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sym typeface="+mn-ea"/>
                        </a:rPr>
                        <a:t>人员数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p>
                      <a:pPr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特殊人群情况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山洪灾害风险隐患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关联监测站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预警指标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1925">
                <a:tc vMerge="1"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简易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自动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责任人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联系电话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准备转移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立即转移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35355">
                <a:tc>
                  <a:txBody>
                    <a:bodyPr/>
                    <a:p>
                      <a:pPr algn="l" fontAlgn="ctr">
                        <a:buNone/>
                      </a:pP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1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zh-CN" altLang="en-US" sz="100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  <a:sym typeface="+mn-ea"/>
                        </a:rPr>
                        <a:t>东壁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村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01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3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5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无</a:t>
                      </a:r>
                      <a:endParaRPr lang="zh-CN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住宅靠近沟道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√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王林红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13223656630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20/1h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28/3h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 40/6h 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56/24h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28/1h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36/3h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52/6h 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80/24h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表格 10"/>
          <p:cNvGraphicFramePr/>
          <p:nvPr/>
        </p:nvGraphicFramePr>
        <p:xfrm>
          <a:off x="427990" y="2783205"/>
          <a:ext cx="11328400" cy="3643630"/>
        </p:xfrm>
        <a:graphic>
          <a:graphicData uri="http://schemas.openxmlformats.org/drawingml/2006/table">
            <a:tbl>
              <a:tblPr/>
              <a:tblGrid>
                <a:gridCol w="532765"/>
                <a:gridCol w="1259205"/>
                <a:gridCol w="541020"/>
                <a:gridCol w="1006475"/>
                <a:gridCol w="835025"/>
                <a:gridCol w="1167130"/>
                <a:gridCol w="791845"/>
                <a:gridCol w="1225550"/>
                <a:gridCol w="840740"/>
                <a:gridCol w="949325"/>
                <a:gridCol w="2179320"/>
              </a:tblGrid>
              <a:tr h="267970">
                <a:tc gridSpan="11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800">
                          <a:ln>
                            <a:noFill/>
                          </a:ln>
                          <a:latin typeface="国标黑体" charset="-122"/>
                          <a:ea typeface="国标黑体" charset="-122"/>
                          <a:cs typeface="国标黑体" charset="-122"/>
                          <a:sym typeface="+mn-ea"/>
                        </a:rPr>
                        <a:t>人员转移避险表</a:t>
                      </a:r>
                      <a:endParaRPr lang="en-US" altLang="zh-CN" sz="1800" b="0" i="0">
                        <a:ln>
                          <a:noFill/>
                        </a:ln>
                        <a:latin typeface="国标黑体" charset="-122"/>
                        <a:ea typeface="国标黑体" charset="-122"/>
                        <a:cs typeface="国标黑体" charset="-122"/>
                        <a:sym typeface="+mn-ea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/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366395">
                <a:tc rowSpan="2"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序号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cs typeface="仿宋_GB2312" panose="02010609030101010101" charset="-122"/>
                        </a:rPr>
                        <a:t>危险区名称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  <a:cs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p>
                      <a:pPr algn="ctr" fontAlgn="ctr"/>
                      <a:r>
                        <a:rPr lang="zh-CN" altLang="en-US" sz="80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sym typeface="+mn-ea"/>
                        </a:rPr>
                        <a:t>户主名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  <a:sym typeface="+mn-ea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p>
                      <a:pPr algn="ctr" fontAlgn="ctr"/>
                      <a:r>
                        <a:rPr lang="zh-CN" altLang="en-US" sz="80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sym typeface="+mn-ea"/>
                        </a:rPr>
                        <a:t>联系电话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  <a:sym typeface="+mn-ea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p>
                      <a:pPr algn="ctr" fontAlgn="ctr"/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转移人数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80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sym typeface="+mn-ea"/>
                        </a:rPr>
                        <a:t>特殊人群情况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  <a:sym typeface="+mn-ea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新型入户报警设备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避险地点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责任人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8950">
                <a:tc vMerge="1"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名称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具体位置信息及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  <a:p>
                      <a:pPr algn="ctr" fontAlgn="ctr">
                        <a:buNone/>
                      </a:pP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可安置人数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zh-CN" altLang="en-US" sz="8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姓名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80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  <a:sym typeface="+mn-ea"/>
                        </a:rPr>
                        <a:t>联系电话</a:t>
                      </a: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  <a:sym typeface="+mn-ea"/>
                      </a:endParaRPr>
                    </a:p>
                  </a:txBody>
                  <a:tcPr marL="9842" marR="9842" marT="9842" marB="0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730"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东壁村河道边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杨灵芳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15534188237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人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东壁村村委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50</a:t>
                      </a:r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人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王林红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13223656630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365"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东壁村河道边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李晓青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13653551780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人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东壁村村委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50</a:t>
                      </a:r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人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王林红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13223656630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365"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东壁村河道边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李保国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13437409252</a:t>
                      </a:r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人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2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sym typeface="+mn-ea"/>
                        </a:rPr>
                        <a:t>东壁村村委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50</a:t>
                      </a:r>
                      <a:r>
                        <a:rPr lang="zh-CN" altLang="en-US" sz="12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人</a:t>
                      </a:r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王林红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仿宋_GB2312" panose="02010609030101010101" charset="-122"/>
                          <a:ea typeface="仿宋_GB2312" panose="02010609030101010101" charset="-122"/>
                        </a:rPr>
                        <a:t>13223656630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365">
                <a:tc>
                  <a:txBody>
                    <a:bodyPr/>
                    <a:p>
                      <a:pPr algn="ctr" fontAlgn="ctr"/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365">
                <a:tc>
                  <a:txBody>
                    <a:bodyPr/>
                    <a:p>
                      <a:pPr algn="ctr" fontAlgn="ctr"/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365">
                <a:tc>
                  <a:txBody>
                    <a:bodyPr/>
                    <a:p>
                      <a:pPr algn="ctr" fontAlgn="ctr"/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365">
                <a:tc>
                  <a:txBody>
                    <a:bodyPr/>
                    <a:p>
                      <a:pPr algn="ctr" fontAlgn="ctr"/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lang="en-US" altLang="zh-CN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3365">
                <a:tc>
                  <a:txBody>
                    <a:bodyPr/>
                    <a:p>
                      <a:pPr algn="ctr" fontAlgn="ctr">
                        <a:buNone/>
                      </a:pPr>
                      <a:endParaRPr lang="en-US" altLang="zh-CN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en-US" altLang="zh-CN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/>
                      <a:endParaRPr lang="zh-CN" altLang="en-US" sz="12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ClrTx/>
                        <a:buSzTx/>
                        <a:buFontTx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9395">
                <a:tc>
                  <a:txBody>
                    <a:bodyPr/>
                    <a:p>
                      <a:pPr algn="l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8760">
                <a:tc>
                  <a:txBody>
                    <a:bodyPr/>
                    <a:p>
                      <a:pPr algn="l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l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algn="ctr" fontAlgn="ctr">
                        <a:buNone/>
                      </a:pPr>
                      <a:endParaRPr lang="zh-CN" altLang="en-US" sz="800" b="0" i="0">
                        <a:solidFill>
                          <a:srgbClr val="000000"/>
                        </a:solidFill>
                        <a:latin typeface="仿宋_GB2312" panose="02010609030101010101" charset="-122"/>
                        <a:ea typeface="仿宋_GB2312" panose="02010609030101010101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40" name="直接连接符 39"/>
          <p:cNvCxnSpPr/>
          <p:nvPr/>
        </p:nvCxnSpPr>
        <p:spPr>
          <a:xfrm>
            <a:off x="3147695" y="2230755"/>
            <a:ext cx="0" cy="1631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097" name="文本框 2"/>
          <p:cNvSpPr txBox="1"/>
          <p:nvPr/>
        </p:nvSpPr>
        <p:spPr>
          <a:xfrm>
            <a:off x="2338705" y="368935"/>
            <a:ext cx="75152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2800">
                <a:latin typeface="方正小标宋_GBK" panose="03000509000000000000" charset="-122"/>
                <a:ea typeface="方正小标宋_GBK" panose="03000509000000000000" charset="-122"/>
                <a:sym typeface="+mn-ea"/>
              </a:rPr>
              <a:t>东壁村</a:t>
            </a:r>
            <a:r>
              <a:rPr lang="zh-CN" altLang="en-US" sz="2800">
                <a:latin typeface="方正小标宋_GBK" panose="03000509000000000000" charset="-122"/>
                <a:ea typeface="方正小标宋_GBK" panose="03000509000000000000" charset="-122"/>
              </a:rPr>
              <a:t>委员会</a:t>
            </a:r>
            <a:r>
              <a:rPr lang="zh-CN" altLang="en-US" sz="2800">
                <a:latin typeface="方正小标宋_GBK" panose="03000509000000000000" charset="-122"/>
                <a:ea typeface="方正小标宋_GBK" panose="03000509000000000000" charset="-122"/>
                <a:sym typeface="+mn-ea"/>
              </a:rPr>
              <a:t>危险区</a:t>
            </a:r>
            <a:r>
              <a:rPr lang="zh-CN" altLang="en-US" sz="2800">
                <a:latin typeface="方正小标宋_GBK" panose="03000509000000000000" charset="-122"/>
                <a:ea typeface="方正小标宋_GBK" panose="03000509000000000000" charset="-122"/>
              </a:rPr>
              <a:t>山洪灾害防御预案</a:t>
            </a:r>
            <a:endParaRPr lang="zh-CN" altLang="en-US" sz="2800">
              <a:latin typeface="方正小标宋_GBK" panose="03000509000000000000" charset="-122"/>
              <a:ea typeface="方正小标宋_GBK" panose="03000509000000000000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88390" y="1036955"/>
            <a:ext cx="3829685" cy="43688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 fontAlgn="auto"/>
            <a:r>
              <a:rPr lang="zh-CN" altLang="en-US" strike="noStrike" noProof="1">
                <a:ln>
                  <a:noFill/>
                </a:ln>
                <a:latin typeface="国标黑体" charset="-122"/>
                <a:ea typeface="国标黑体" charset="-122"/>
                <a:cs typeface="国标黑体" charset="-122"/>
              </a:rPr>
              <a:t>责任体系</a:t>
            </a:r>
            <a:endParaRPr lang="zh-CN" altLang="en-US" strike="noStrike" noProof="1">
              <a:ln>
                <a:noFill/>
              </a:ln>
              <a:latin typeface="国标黑体" charset="-122"/>
              <a:ea typeface="国标黑体" charset="-122"/>
              <a:cs typeface="国标黑体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62455" y="1724025"/>
            <a:ext cx="2527935" cy="4794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 fontAlgn="auto"/>
            <a:r>
              <a:rPr lang="zh-CN" altLang="en-US" sz="800" strike="noStrike" noProof="1">
                <a:latin typeface="国标宋体" charset="-122"/>
                <a:ea typeface="国标宋体" charset="-122"/>
                <a:cs typeface="国标宋体" charset="-122"/>
              </a:rPr>
              <a:t>常张乡政府包村责任人</a:t>
            </a:r>
            <a:endParaRPr lang="zh-CN" altLang="en-US" sz="800" strike="noStrike" noProof="1">
              <a:latin typeface="国标宋体" charset="-122"/>
              <a:ea typeface="国标宋体" charset="-122"/>
              <a:cs typeface="国标宋体" charset="-122"/>
            </a:endParaRPr>
          </a:p>
          <a:p>
            <a:pPr marL="0" lvl="0" indent="0" algn="ctr" fontAlgn="auto">
              <a:buNone/>
            </a:pPr>
            <a:r>
              <a:rPr lang="en-US" altLang="zh-CN" sz="800" strike="noStrike" noProof="1">
                <a:latin typeface="国标宋体" charset="-122"/>
                <a:ea typeface="国标宋体" charset="-122"/>
                <a:cs typeface="国标宋体" charset="-122"/>
              </a:rPr>
              <a:t> </a:t>
            </a:r>
            <a:r>
              <a:rPr lang="zh-CN" altLang="en-US" sz="800" strike="noStrike" noProof="1">
                <a:latin typeface="国标宋体" charset="-122"/>
                <a:ea typeface="国标宋体" charset="-122"/>
                <a:cs typeface="国标宋体" charset="-122"/>
              </a:rPr>
              <a:t>姓名</a:t>
            </a:r>
            <a:r>
              <a:rPr lang="en-US" altLang="zh-CN" sz="800" strike="noStrike" noProof="1">
                <a:latin typeface="国标宋体" charset="-122"/>
                <a:ea typeface="国标宋体" charset="-122"/>
                <a:cs typeface="国标宋体" charset="-122"/>
              </a:rPr>
              <a:t> </a:t>
            </a:r>
            <a:r>
              <a:rPr lang="zh-CN" altLang="en-US" sz="800" strike="noStrike" noProof="1">
                <a:latin typeface="国标宋体" charset="-122"/>
                <a:ea typeface="国标宋体" charset="-122"/>
                <a:cs typeface="国标宋体" charset="-122"/>
              </a:rPr>
              <a:t>：孔静</a:t>
            </a:r>
            <a:r>
              <a:rPr lang="en-US" altLang="zh-CN" sz="800" strike="noStrike" noProof="1">
                <a:latin typeface="国标宋体" charset="-122"/>
                <a:ea typeface="国标宋体" charset="-122"/>
                <a:cs typeface="国标宋体" charset="-122"/>
              </a:rPr>
              <a:t> </a:t>
            </a:r>
            <a:r>
              <a:rPr lang="zh-CN" altLang="en-US" sz="800" strike="noStrike" noProof="1">
                <a:latin typeface="国标宋体" charset="-122"/>
                <a:ea typeface="国标宋体" charset="-122"/>
                <a:cs typeface="国标宋体" charset="-122"/>
              </a:rPr>
              <a:t>手机号：</a:t>
            </a:r>
            <a:r>
              <a:rPr lang="en-US" altLang="zh-CN" sz="800">
                <a:latin typeface="国标宋体" charset="-122"/>
                <a:ea typeface="国标宋体" charset="-122"/>
                <a:cs typeface="国标宋体" charset="-122"/>
                <a:sym typeface="+mn-ea"/>
              </a:rPr>
              <a:t> 13453519446  </a:t>
            </a:r>
            <a:endParaRPr lang="en-US" altLang="zh-CN" sz="800" strike="noStrike" noProof="1">
              <a:latin typeface="国标宋体" charset="-122"/>
              <a:ea typeface="国标宋体" charset="-122"/>
              <a:cs typeface="国标宋体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125663" y="2393950"/>
            <a:ext cx="2008188" cy="47942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 fontAlgn="auto"/>
            <a:r>
              <a:rPr lang="zh-CN" altLang="en-US" sz="800" strike="noStrike" noProof="1">
                <a:latin typeface="国标宋体" charset="-122"/>
                <a:ea typeface="国标宋体" charset="-122"/>
                <a:cs typeface="国标宋体" charset="-122"/>
              </a:rPr>
              <a:t>东壁村党支部书记</a:t>
            </a:r>
            <a:endParaRPr lang="zh-CN" altLang="en-US" sz="800" strike="noStrike" noProof="1">
              <a:latin typeface="国标宋体" charset="-122"/>
              <a:ea typeface="国标宋体" charset="-122"/>
              <a:cs typeface="国标宋体" charset="-122"/>
            </a:endParaRPr>
          </a:p>
          <a:p>
            <a:pPr algn="ctr" fontAlgn="auto"/>
            <a:r>
              <a:rPr lang="zh-CN" sz="800" strike="noStrike" noProof="1">
                <a:latin typeface="国标宋体" charset="-122"/>
                <a:ea typeface="国标宋体" charset="-122"/>
                <a:cs typeface="国标宋体" charset="-122"/>
              </a:rPr>
              <a:t>王林红</a:t>
            </a:r>
            <a:r>
              <a:rPr lang="en-US" altLang="zh-CN" sz="800" strike="noStrike" noProof="1">
                <a:latin typeface="国标宋体" charset="-122"/>
                <a:ea typeface="国标宋体" charset="-122"/>
                <a:cs typeface="国标宋体" charset="-122"/>
              </a:rPr>
              <a:t> 13223656630</a:t>
            </a:r>
            <a:endParaRPr lang="en-US" altLang="zh-CN" sz="800" strike="noStrike" noProof="1">
              <a:latin typeface="国标宋体" charset="-122"/>
              <a:ea typeface="国标宋体" charset="-122"/>
              <a:cs typeface="国标宋体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4143375" y="2628900"/>
            <a:ext cx="334963" cy="4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4478338" y="1652588"/>
            <a:ext cx="0" cy="21704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487863" y="1658938"/>
            <a:ext cx="4413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4479925" y="2125663"/>
            <a:ext cx="4413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4478338" y="2630488"/>
            <a:ext cx="4413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4479925" y="3376613"/>
            <a:ext cx="4413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4479925" y="3811588"/>
            <a:ext cx="4413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4109" name="组合 26"/>
          <p:cNvGrpSpPr/>
          <p:nvPr/>
        </p:nvGrpSpPr>
        <p:grpSpPr>
          <a:xfrm>
            <a:off x="4918075" y="1406525"/>
            <a:ext cx="1052409" cy="460375"/>
            <a:chOff x="7746" y="2321"/>
            <a:chExt cx="1656" cy="724"/>
          </a:xfrm>
        </p:grpSpPr>
        <p:sp>
          <p:nvSpPr>
            <p:cNvPr id="22" name="矩形 21"/>
            <p:cNvSpPr/>
            <p:nvPr/>
          </p:nvSpPr>
          <p:spPr>
            <a:xfrm>
              <a:off x="7746" y="2321"/>
              <a:ext cx="1557" cy="72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 fontAlgn="auto"/>
              <a:endParaRPr lang="zh-CN" altLang="en-US" strike="noStrike" noProof="1"/>
            </a:p>
          </p:txBody>
        </p:sp>
        <p:sp>
          <p:nvSpPr>
            <p:cNvPr id="4111" name="文本框 24"/>
            <p:cNvSpPr txBox="1"/>
            <p:nvPr/>
          </p:nvSpPr>
          <p:spPr>
            <a:xfrm>
              <a:off x="7776" y="2321"/>
              <a:ext cx="1626" cy="7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800">
                  <a:latin typeface="Calibri" panose="020F0502020204030204" charset="0"/>
                  <a:ea typeface="宋体" panose="02010600030101010101" pitchFamily="2" charset="-122"/>
                </a:rPr>
                <a:t>巡查监测组</a:t>
              </a:r>
              <a:r>
                <a:rPr lang="en-US" altLang="zh-CN" sz="800">
                  <a:latin typeface="Calibri" panose="020F0502020204030204" charset="0"/>
                  <a:ea typeface="宋体" panose="02010600030101010101" pitchFamily="2" charset="-122"/>
                </a:rPr>
                <a:t> </a:t>
              </a:r>
              <a:endParaRPr lang="en-US" altLang="zh-CN" sz="800">
                <a:latin typeface="Calibri" panose="020F0502020204030204" charset="0"/>
                <a:ea typeface="宋体" panose="02010600030101010101" pitchFamily="2" charset="-122"/>
              </a:endParaRPr>
            </a:p>
            <a:p>
              <a:r>
                <a:rPr lang="zh-CN" sz="800">
                  <a:latin typeface="国标宋体" charset="-122"/>
                  <a:ea typeface="国标宋体" charset="-122"/>
                  <a:cs typeface="国标宋体" charset="-122"/>
                  <a:sym typeface="+mn-ea"/>
                </a:rPr>
                <a:t>王林红</a:t>
              </a:r>
              <a:r>
                <a:rPr lang="zh-CN" altLang="en-US" sz="800">
                  <a:latin typeface="Calibri" panose="020F0502020204030204" charset="0"/>
                  <a:ea typeface="宋体" panose="02010600030101010101" pitchFamily="2" charset="-122"/>
                </a:rPr>
                <a:t>13</a:t>
              </a:r>
              <a:r>
                <a:rPr lang="en-US" altLang="zh-CN" sz="800">
                  <a:latin typeface="Calibri" panose="020F0502020204030204" charset="0"/>
                  <a:ea typeface="宋体" panose="02010600030101010101" pitchFamily="2" charset="-122"/>
                </a:rPr>
                <a:t>223656630</a:t>
              </a:r>
              <a:endParaRPr lang="en-US" altLang="zh-CN" sz="800"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112" name="组合 27"/>
          <p:cNvGrpSpPr/>
          <p:nvPr/>
        </p:nvGrpSpPr>
        <p:grpSpPr>
          <a:xfrm>
            <a:off x="4918075" y="1917700"/>
            <a:ext cx="989094" cy="459740"/>
            <a:chOff x="7746" y="2321"/>
            <a:chExt cx="1557" cy="724"/>
          </a:xfrm>
        </p:grpSpPr>
        <p:sp>
          <p:nvSpPr>
            <p:cNvPr id="29" name="矩形 28"/>
            <p:cNvSpPr/>
            <p:nvPr/>
          </p:nvSpPr>
          <p:spPr>
            <a:xfrm>
              <a:off x="7746" y="2321"/>
              <a:ext cx="1557" cy="72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 fontAlgn="auto"/>
              <a:endParaRPr lang="zh-CN" altLang="en-US" strike="noStrike" noProof="1"/>
            </a:p>
          </p:txBody>
        </p:sp>
        <p:sp>
          <p:nvSpPr>
            <p:cNvPr id="4114" name="文本框 29"/>
            <p:cNvSpPr txBox="1"/>
            <p:nvPr/>
          </p:nvSpPr>
          <p:spPr>
            <a:xfrm>
              <a:off x="7776" y="2321"/>
              <a:ext cx="1527" cy="7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noAutofit/>
            </a:bodyPr>
            <a:p>
              <a:r>
                <a:rPr lang="zh-CN" altLang="en-US" sz="800">
                  <a:latin typeface="Calibri" panose="020F0502020204030204" charset="0"/>
                  <a:ea typeface="宋体" panose="02010600030101010101" pitchFamily="2" charset="-122"/>
                </a:rPr>
                <a:t>预警发布组</a:t>
              </a:r>
              <a:r>
                <a:rPr lang="en-US" altLang="zh-CN" sz="800">
                  <a:latin typeface="Calibri" panose="020F0502020204030204" charset="0"/>
                  <a:ea typeface="宋体" panose="02010600030101010101" pitchFamily="2" charset="-122"/>
                </a:rPr>
                <a:t> </a:t>
              </a:r>
              <a:endParaRPr lang="en-US" altLang="zh-CN" sz="800">
                <a:latin typeface="Calibri" panose="020F0502020204030204" charset="0"/>
                <a:ea typeface="宋体" panose="02010600030101010101" pitchFamily="2" charset="-122"/>
              </a:endParaRPr>
            </a:p>
            <a:p>
              <a:r>
                <a:rPr lang="zh-CN" altLang="en-US" sz="800">
                  <a:latin typeface="Calibri" panose="020F0502020204030204" charset="0"/>
                  <a:ea typeface="宋体" panose="02010600030101010101" pitchFamily="2" charset="-122"/>
                </a:rPr>
                <a:t>李树斌1</a:t>
              </a:r>
              <a:r>
                <a:rPr lang="en-US" altLang="zh-CN" sz="800">
                  <a:latin typeface="Calibri" panose="020F0502020204030204" charset="0"/>
                  <a:ea typeface="宋体" panose="02010600030101010101" pitchFamily="2" charset="-122"/>
                </a:rPr>
                <a:t>3467092588</a:t>
              </a:r>
              <a:endParaRPr lang="en-US" altLang="zh-CN" sz="800"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115" name="组合 30"/>
          <p:cNvGrpSpPr/>
          <p:nvPr/>
        </p:nvGrpSpPr>
        <p:grpSpPr>
          <a:xfrm>
            <a:off x="4918075" y="2425700"/>
            <a:ext cx="989330" cy="627031"/>
            <a:chOff x="7746" y="2321"/>
            <a:chExt cx="1557" cy="724"/>
          </a:xfrm>
        </p:grpSpPr>
        <p:sp>
          <p:nvSpPr>
            <p:cNvPr id="32" name="矩形 31"/>
            <p:cNvSpPr/>
            <p:nvPr/>
          </p:nvSpPr>
          <p:spPr>
            <a:xfrm>
              <a:off x="7746" y="2321"/>
              <a:ext cx="1557" cy="72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 fontAlgn="auto"/>
              <a:endParaRPr lang="zh-CN" altLang="en-US" strike="noStrike" noProof="1"/>
            </a:p>
          </p:txBody>
        </p:sp>
        <p:sp>
          <p:nvSpPr>
            <p:cNvPr id="4117" name="文本框 32"/>
            <p:cNvSpPr txBox="1"/>
            <p:nvPr/>
          </p:nvSpPr>
          <p:spPr>
            <a:xfrm>
              <a:off x="7776" y="2387"/>
              <a:ext cx="1526" cy="4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800">
                  <a:latin typeface="Calibri" panose="020F0502020204030204" charset="0"/>
                  <a:ea typeface="宋体" panose="02010600030101010101" pitchFamily="2" charset="-122"/>
                </a:rPr>
                <a:t>人员转移组</a:t>
              </a:r>
              <a:r>
                <a:rPr lang="en-US" altLang="zh-CN" sz="800">
                  <a:latin typeface="Calibri" panose="020F0502020204030204" charset="0"/>
                  <a:ea typeface="宋体" panose="02010600030101010101" pitchFamily="2" charset="-122"/>
                </a:rPr>
                <a:t> </a:t>
              </a:r>
              <a:endParaRPr lang="en-US" altLang="zh-CN" sz="800">
                <a:latin typeface="Calibri" panose="020F0502020204030204" charset="0"/>
                <a:ea typeface="宋体" panose="02010600030101010101" pitchFamily="2" charset="-122"/>
              </a:endParaRPr>
            </a:p>
            <a:p>
              <a:r>
                <a:rPr lang="zh-CN" altLang="en-US" sz="700">
                  <a:sym typeface="+mn-ea"/>
                </a:rPr>
                <a:t>李树斌1</a:t>
              </a:r>
              <a:r>
                <a:rPr lang="en-US" altLang="zh-CN" sz="700">
                  <a:sym typeface="+mn-ea"/>
                </a:rPr>
                <a:t>3467092588</a:t>
              </a:r>
              <a:endParaRPr lang="zh-CN" altLang="en-US" sz="700"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118" name="组合 33"/>
          <p:cNvGrpSpPr/>
          <p:nvPr/>
        </p:nvGrpSpPr>
        <p:grpSpPr>
          <a:xfrm>
            <a:off x="4918075" y="3101975"/>
            <a:ext cx="989754" cy="460375"/>
            <a:chOff x="7746" y="2321"/>
            <a:chExt cx="1557" cy="725"/>
          </a:xfrm>
        </p:grpSpPr>
        <p:sp>
          <p:nvSpPr>
            <p:cNvPr id="35" name="矩形 34"/>
            <p:cNvSpPr/>
            <p:nvPr/>
          </p:nvSpPr>
          <p:spPr>
            <a:xfrm>
              <a:off x="7746" y="2321"/>
              <a:ext cx="1557" cy="72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 fontAlgn="auto"/>
              <a:endParaRPr lang="zh-CN" altLang="en-US" strike="noStrike" noProof="1"/>
            </a:p>
          </p:txBody>
        </p:sp>
        <p:sp>
          <p:nvSpPr>
            <p:cNvPr id="4120" name="文本框 35"/>
            <p:cNvSpPr txBox="1"/>
            <p:nvPr/>
          </p:nvSpPr>
          <p:spPr>
            <a:xfrm>
              <a:off x="7776" y="2321"/>
              <a:ext cx="1527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800">
                  <a:latin typeface="Calibri" panose="020F0502020204030204" charset="0"/>
                  <a:ea typeface="宋体" panose="02010600030101010101" pitchFamily="2" charset="-122"/>
                </a:rPr>
                <a:t>物资保障组</a:t>
              </a:r>
              <a:r>
                <a:rPr lang="en-US" altLang="zh-CN" sz="800">
                  <a:latin typeface="Calibri" panose="020F0502020204030204" charset="0"/>
                  <a:ea typeface="宋体" panose="02010600030101010101" pitchFamily="2" charset="-122"/>
                </a:rPr>
                <a:t> </a:t>
              </a:r>
              <a:endParaRPr lang="en-US" altLang="zh-CN" sz="800">
                <a:latin typeface="Calibri" panose="020F0502020204030204" charset="0"/>
                <a:ea typeface="宋体" panose="02010600030101010101" pitchFamily="2" charset="-122"/>
              </a:endParaRPr>
            </a:p>
            <a:p>
              <a:r>
                <a:rPr lang="zh-CN" altLang="en-US" sz="800">
                  <a:latin typeface="Calibri" panose="020F0502020204030204" charset="0"/>
                  <a:ea typeface="宋体" panose="02010600030101010101" pitchFamily="2" charset="-122"/>
                </a:rPr>
                <a:t>杨文兰1</a:t>
              </a:r>
              <a:r>
                <a:rPr lang="en-US" altLang="zh-CN" sz="800">
                  <a:latin typeface="Calibri" panose="020F0502020204030204" charset="0"/>
                  <a:ea typeface="宋体" panose="02010600030101010101" pitchFamily="2" charset="-122"/>
                </a:rPr>
                <a:t>8072945436</a:t>
              </a:r>
              <a:endParaRPr lang="en-US" altLang="zh-CN" sz="800"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121" name="组合 36"/>
          <p:cNvGrpSpPr/>
          <p:nvPr/>
        </p:nvGrpSpPr>
        <p:grpSpPr>
          <a:xfrm>
            <a:off x="4918075" y="3616325"/>
            <a:ext cx="989094" cy="460375"/>
            <a:chOff x="7746" y="2321"/>
            <a:chExt cx="1557" cy="725"/>
          </a:xfrm>
        </p:grpSpPr>
        <p:sp>
          <p:nvSpPr>
            <p:cNvPr id="38" name="矩形 37"/>
            <p:cNvSpPr/>
            <p:nvPr/>
          </p:nvSpPr>
          <p:spPr>
            <a:xfrm>
              <a:off x="7746" y="2321"/>
              <a:ext cx="1557" cy="72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 fontAlgn="auto"/>
              <a:endParaRPr lang="zh-CN" altLang="en-US" strike="noStrike" noProof="1"/>
            </a:p>
          </p:txBody>
        </p:sp>
        <p:sp>
          <p:nvSpPr>
            <p:cNvPr id="4123" name="文本框 38"/>
            <p:cNvSpPr txBox="1"/>
            <p:nvPr/>
          </p:nvSpPr>
          <p:spPr>
            <a:xfrm>
              <a:off x="7776" y="2321"/>
              <a:ext cx="1526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800">
                  <a:latin typeface="Calibri" panose="020F0502020204030204" charset="0"/>
                  <a:ea typeface="宋体" panose="02010600030101010101" pitchFamily="2" charset="-122"/>
                </a:rPr>
                <a:t>抢险救援组</a:t>
              </a:r>
              <a:r>
                <a:rPr lang="en-US" altLang="zh-CN" sz="800">
                  <a:latin typeface="Calibri" panose="020F0502020204030204" charset="0"/>
                  <a:ea typeface="宋体" panose="02010600030101010101" pitchFamily="2" charset="-122"/>
                </a:rPr>
                <a:t> </a:t>
              </a:r>
              <a:endParaRPr lang="en-US" altLang="zh-CN" sz="800">
                <a:latin typeface="Calibri" panose="020F0502020204030204" charset="0"/>
                <a:ea typeface="宋体" panose="02010600030101010101" pitchFamily="2" charset="-122"/>
              </a:endParaRPr>
            </a:p>
            <a:p>
              <a:r>
                <a:rPr lang="zh-CN" altLang="en-US" sz="800">
                  <a:latin typeface="Calibri" panose="020F0502020204030204" charset="0"/>
                  <a:ea typeface="宋体" panose="02010600030101010101" pitchFamily="2" charset="-122"/>
                </a:rPr>
                <a:t>李志荣1</a:t>
              </a:r>
              <a:r>
                <a:rPr lang="en-US" altLang="zh-CN" sz="800">
                  <a:latin typeface="Calibri" panose="020F0502020204030204" charset="0"/>
                  <a:ea typeface="宋体" panose="02010600030101010101" pitchFamily="2" charset="-122"/>
                </a:rPr>
                <a:t>5536153393</a:t>
              </a:r>
              <a:endParaRPr lang="en-US" altLang="zh-CN" sz="800">
                <a:latin typeface="Calibri" panose="020F0502020204030204" charset="0"/>
                <a:ea typeface="宋体" panose="02010600030101010101" pitchFamily="2" charset="-122"/>
              </a:endParaRPr>
            </a:p>
          </p:txBody>
        </p:sp>
      </p:grpSp>
      <p:sp>
        <p:nvSpPr>
          <p:cNvPr id="4133" name="文本框 47"/>
          <p:cNvSpPr txBox="1"/>
          <p:nvPr/>
        </p:nvSpPr>
        <p:spPr>
          <a:xfrm>
            <a:off x="462915" y="4535170"/>
            <a:ext cx="899795" cy="172021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pPr algn="l"/>
            <a:endParaRPr lang="en-US" altLang="zh-CN" sz="1000">
              <a:latin typeface="Calibri" panose="020F0502020204030204" charset="0"/>
              <a:ea typeface="宋体" panose="0201060003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81635" y="3187700"/>
            <a:ext cx="1907540" cy="400050"/>
            <a:chOff x="1345" y="5655"/>
            <a:chExt cx="2873" cy="630"/>
          </a:xfrm>
        </p:grpSpPr>
        <p:sp>
          <p:nvSpPr>
            <p:cNvPr id="72" name="矩形 71"/>
            <p:cNvSpPr/>
            <p:nvPr/>
          </p:nvSpPr>
          <p:spPr>
            <a:xfrm>
              <a:off x="1388" y="5655"/>
              <a:ext cx="2563" cy="630"/>
            </a:xfrm>
            <a:prstGeom prst="rect">
              <a:avLst/>
            </a:prstGeom>
            <a:ln w="28575" cmpd="dbl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 fontAlgn="auto"/>
              <a:endParaRPr lang="zh-CN" altLang="en-US" strike="noStrike" noProof="1"/>
            </a:p>
          </p:txBody>
        </p:sp>
        <p:sp>
          <p:nvSpPr>
            <p:cNvPr id="4152" name="文本框 72"/>
            <p:cNvSpPr txBox="1"/>
            <p:nvPr/>
          </p:nvSpPr>
          <p:spPr>
            <a:xfrm>
              <a:off x="1345" y="5705"/>
              <a:ext cx="2873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 sz="1800">
                  <a:latin typeface="方正魏碑_GBK" panose="02000000000000000000" charset="-122"/>
                  <a:ea typeface="方正魏碑_GBK" panose="02000000000000000000" charset="-122"/>
                </a:rPr>
                <a:t>谁组织、转移谁</a:t>
              </a:r>
              <a:endParaRPr lang="zh-CN" altLang="en-US" sz="1800">
                <a:latin typeface="方正魏碑_GBK" panose="02000000000000000000" charset="-122"/>
                <a:ea typeface="方正魏碑_GBK" panose="02000000000000000000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184900" y="3251200"/>
            <a:ext cx="4905375" cy="437515"/>
            <a:chOff x="9740" y="5120"/>
            <a:chExt cx="7725" cy="689"/>
          </a:xfrm>
        </p:grpSpPr>
        <p:sp>
          <p:nvSpPr>
            <p:cNvPr id="66" name="矩形 65"/>
            <p:cNvSpPr/>
            <p:nvPr/>
          </p:nvSpPr>
          <p:spPr>
            <a:xfrm>
              <a:off x="11263" y="5120"/>
              <a:ext cx="6202" cy="6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 fontAlgn="auto"/>
              <a:r>
                <a:rPr lang="zh-CN" altLang="en-US" strike="noStrike" noProof="1">
                  <a:ln>
                    <a:noFill/>
                  </a:ln>
                  <a:latin typeface="国标黑体" charset="-122"/>
                  <a:ea typeface="国标黑体" charset="-122"/>
                  <a:cs typeface="国标黑体" charset="-122"/>
                </a:rPr>
                <a:t>东壁村危险区示意图</a:t>
              </a:r>
              <a:endParaRPr lang="zh-CN" altLang="en-US" strike="noStrike" noProof="1">
                <a:ln>
                  <a:noFill/>
                </a:ln>
                <a:latin typeface="国标黑体" charset="-122"/>
                <a:ea typeface="国标黑体" charset="-122"/>
                <a:cs typeface="国标黑体" charset="-122"/>
              </a:endParaRPr>
            </a:p>
          </p:txBody>
        </p:sp>
        <p:sp>
          <p:nvSpPr>
            <p:cNvPr id="78" name="矩形 77"/>
            <p:cNvSpPr/>
            <p:nvPr/>
          </p:nvSpPr>
          <p:spPr>
            <a:xfrm>
              <a:off x="9740" y="5120"/>
              <a:ext cx="2843" cy="633"/>
            </a:xfrm>
            <a:prstGeom prst="rect">
              <a:avLst/>
            </a:prstGeom>
            <a:ln w="28575" cmpd="dbl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 fontAlgn="auto"/>
              <a:r>
                <a:rPr lang="zh-CN" altLang="en-US" strike="noStrike" noProof="1">
                  <a:latin typeface="方正魏碑_GBK" panose="02000000000000000000" charset="-122"/>
                  <a:ea typeface="方正魏碑_GBK" panose="02000000000000000000" charset="-122"/>
                </a:rPr>
                <a:t>转何处、不擅返</a:t>
              </a:r>
              <a:endParaRPr lang="en-US" altLang="zh-CN" strike="noStrike" noProof="1">
                <a:latin typeface="方正魏碑_GBK" panose="02000000000000000000" charset="-122"/>
                <a:ea typeface="方正魏碑_GBK" panose="02000000000000000000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 rot="0">
            <a:off x="6250940" y="1031875"/>
            <a:ext cx="5509895" cy="2087245"/>
            <a:chOff x="9741" y="1252"/>
            <a:chExt cx="8677" cy="3027"/>
          </a:xfrm>
        </p:grpSpPr>
        <p:grpSp>
          <p:nvGrpSpPr>
            <p:cNvPr id="30" name="组合 76"/>
            <p:cNvGrpSpPr/>
            <p:nvPr/>
          </p:nvGrpSpPr>
          <p:grpSpPr>
            <a:xfrm>
              <a:off x="9741" y="1310"/>
              <a:ext cx="8677" cy="2969"/>
              <a:chOff x="10106" y="6634"/>
              <a:chExt cx="8676" cy="3605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10108" y="7538"/>
                <a:ext cx="8674" cy="2701"/>
              </a:xfrm>
              <a:prstGeom prst="rect">
                <a:avLst/>
              </a:prstGeom>
              <a:ln>
                <a:solidFill>
                  <a:srgbClr val="202020"/>
                </a:solidFill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 fontAlgn="auto"/>
                <a:endParaRPr lang="zh-CN" altLang="en-US" strike="noStrike" noProof="1"/>
              </a:p>
            </p:txBody>
          </p:sp>
          <p:sp>
            <p:nvSpPr>
              <p:cNvPr id="33" name="文本框 70"/>
              <p:cNvSpPr txBox="1"/>
              <p:nvPr/>
            </p:nvSpPr>
            <p:spPr>
              <a:xfrm>
                <a:off x="10106" y="7463"/>
                <a:ext cx="5418" cy="269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0"/>
              <a:p>
                <a:pPr>
                  <a:lnSpc>
                    <a:spcPct val="150000"/>
                  </a:lnSpc>
                </a:pPr>
                <a:r>
                  <a:rPr lang="en-US" altLang="zh-CN" sz="900" b="1">
                    <a:latin typeface="国标宋体" charset="-122"/>
                    <a:ea typeface="国标宋体" charset="-122"/>
                  </a:rPr>
                  <a:t>1.</a:t>
                </a:r>
                <a:r>
                  <a:rPr lang="zh-CN" altLang="en-US" sz="900" b="1">
                    <a:latin typeface="国标宋体" charset="-122"/>
                    <a:ea typeface="国标宋体" charset="-122"/>
                  </a:rPr>
                  <a:t>山洪灾害气象风险预警：</a:t>
                </a:r>
                <a:endParaRPr lang="zh-CN" altLang="en-US" sz="900" b="1">
                  <a:latin typeface="国标宋体" charset="-122"/>
                  <a:ea typeface="国标宋体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800">
                    <a:latin typeface="国标宋体" charset="-122"/>
                    <a:ea typeface="国标宋体" charset="-122"/>
                  </a:rPr>
                  <a:t>蓝色风险预警，提醒特殊人群做好准备；</a:t>
                </a:r>
                <a:endParaRPr lang="zh-CN" altLang="en-US" sz="800">
                  <a:latin typeface="国标宋体" charset="-122"/>
                  <a:ea typeface="国标宋体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800">
                    <a:latin typeface="国标宋体" charset="-122"/>
                    <a:ea typeface="国标宋体" charset="-122"/>
                  </a:rPr>
                  <a:t>黄色风险预警，提前将特殊人群转移至安置点。</a:t>
                </a:r>
                <a:endParaRPr lang="zh-CN" altLang="en-US" sz="800">
                  <a:latin typeface="国标宋体" charset="-122"/>
                  <a:ea typeface="国标宋体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800">
                    <a:latin typeface="国标宋体" charset="-122"/>
                    <a:ea typeface="国标宋体" charset="-122"/>
                  </a:rPr>
                  <a:t>橙色风险预警，提醒危险区人员注意防范，做好转移准备。</a:t>
                </a:r>
                <a:endParaRPr lang="zh-CN" altLang="en-US" sz="800">
                  <a:latin typeface="国标宋体" charset="-122"/>
                  <a:ea typeface="国标宋体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800">
                    <a:latin typeface="国标宋体" charset="-122"/>
                    <a:ea typeface="国标宋体" charset="-122"/>
                  </a:rPr>
                  <a:t>红色风险预警，立即组织危险区人员撤离至安置点。</a:t>
                </a:r>
                <a:endParaRPr lang="zh-CN" altLang="en-US" sz="800">
                  <a:latin typeface="国标宋体" charset="-122"/>
                  <a:ea typeface="国标宋体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sz="900" b="1">
                    <a:latin typeface="国标宋体" charset="-122"/>
                    <a:ea typeface="国标宋体" charset="-122"/>
                    <a:sym typeface="+mn-ea"/>
                  </a:rPr>
                  <a:t>2.</a:t>
                </a:r>
                <a:r>
                  <a:rPr lang="zh-CN" altLang="en-US" sz="900" b="1">
                    <a:latin typeface="国标宋体" charset="-122"/>
                    <a:ea typeface="国标宋体" charset="-122"/>
                    <a:sym typeface="+mn-ea"/>
                  </a:rPr>
                  <a:t>山洪灾害气象风险预警：</a:t>
                </a:r>
                <a:endParaRPr lang="zh-CN" altLang="en-US" sz="900" b="1">
                  <a:latin typeface="国标宋体" charset="-122"/>
                  <a:ea typeface="国标宋体" charset="-122"/>
                  <a:sym typeface="+mn-ea"/>
                </a:endParaRPr>
              </a:p>
              <a:p>
                <a:pPr algn="l">
                  <a:lnSpc>
                    <a:spcPct val="150000"/>
                  </a:lnSpc>
                  <a:buClrTx/>
                  <a:buSzTx/>
                  <a:buFontTx/>
                </a:pPr>
                <a:r>
                  <a:rPr lang="zh-CN" altLang="en-US" sz="800">
                    <a:latin typeface="国标宋体" charset="-122"/>
                    <a:ea typeface="国标宋体" charset="-122"/>
                  </a:rPr>
                  <a:t>转移信号:1.锣:慢速敲击准备转移;急速敲击立即转移;2.手摇报警器、口哨:立即转移;3.口头及电话和口头通知:按通知内容执行。</a:t>
                </a:r>
                <a:endParaRPr lang="zh-CN" altLang="en-US" sz="800">
                  <a:latin typeface="国标宋体" charset="-122"/>
                  <a:ea typeface="国标宋体" charset="-122"/>
                </a:endParaRPr>
              </a:p>
              <a:p>
                <a:pPr>
                  <a:lnSpc>
                    <a:spcPct val="150000"/>
                  </a:lnSpc>
                </a:pPr>
                <a:endParaRPr lang="zh-CN" altLang="en-US" sz="700">
                  <a:latin typeface="国标宋体" charset="-122"/>
                  <a:ea typeface="国标宋体" charset="-122"/>
                </a:endParaRPr>
              </a:p>
              <a:p>
                <a:pPr>
                  <a:lnSpc>
                    <a:spcPct val="150000"/>
                  </a:lnSpc>
                </a:pPr>
                <a:endParaRPr lang="zh-CN" altLang="en-US" sz="700">
                  <a:latin typeface="国标宋体" charset="-122"/>
                  <a:ea typeface="国标宋体" charset="-122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10107" y="6634"/>
                <a:ext cx="1581" cy="632"/>
              </a:xfrm>
              <a:prstGeom prst="rect">
                <a:avLst/>
              </a:prstGeom>
              <a:ln w="28575" cmpd="dbl">
                <a:solidFill>
                  <a:schemeClr val="accent1">
                    <a:shade val="50000"/>
                  </a:schemeClr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rgbClr val="FFFFFF"/>
              </a:fillRef>
              <a:effectRef idx="0">
                <a:srgbClr val="FFFFFF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 fontAlgn="auto"/>
                <a:endParaRPr lang="zh-CN" altLang="en-US" strike="noStrike" noProof="1"/>
              </a:p>
            </p:txBody>
          </p:sp>
        </p:grpSp>
        <p:sp>
          <p:nvSpPr>
            <p:cNvPr id="36" name="文本框 78"/>
            <p:cNvSpPr txBox="1"/>
            <p:nvPr/>
          </p:nvSpPr>
          <p:spPr>
            <a:xfrm>
              <a:off x="9765" y="1360"/>
              <a:ext cx="6400" cy="53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p>
              <a:r>
                <a:rPr lang="zh-CN" altLang="en-US">
                  <a:latin typeface="方正魏碑_GBK" panose="02000000000000000000" charset="-122"/>
                  <a:ea typeface="方正魏碑_GBK" panose="02000000000000000000" charset="-122"/>
                </a:rPr>
                <a:t>何时转</a:t>
              </a:r>
              <a:endParaRPr lang="zh-CN" altLang="en-US">
                <a:latin typeface="方正魏碑_GBK" panose="02000000000000000000" charset="-122"/>
                <a:ea typeface="方正魏碑_GBK" panose="02000000000000000000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11393" y="1252"/>
              <a:ext cx="5378" cy="6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 fontAlgn="auto"/>
              <a:r>
                <a:rPr lang="zh-CN" altLang="en-US" strike="noStrike" noProof="1">
                  <a:ln>
                    <a:noFill/>
                  </a:ln>
                  <a:latin typeface="国标黑体" charset="-122"/>
                  <a:ea typeface="国标黑体" charset="-122"/>
                  <a:cs typeface="国标黑体" charset="-122"/>
                </a:rPr>
                <a:t>预警转移</a:t>
              </a:r>
              <a:endParaRPr lang="en-US" altLang="zh-CN" strike="noStrike" noProof="1">
                <a:ln>
                  <a:noFill/>
                </a:ln>
                <a:latin typeface="国标黑体" charset="-122"/>
                <a:ea typeface="国标黑体" charset="-122"/>
                <a:cs typeface="国标黑体" charset="-122"/>
              </a:endParaRPr>
            </a:p>
          </p:txBody>
        </p:sp>
      </p:grpSp>
      <p:sp>
        <p:nvSpPr>
          <p:cNvPr id="2" name="文本框 70"/>
          <p:cNvSpPr txBox="1"/>
          <p:nvPr/>
        </p:nvSpPr>
        <p:spPr>
          <a:xfrm>
            <a:off x="9753600" y="1542415"/>
            <a:ext cx="1903095" cy="153289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en-US" altLang="zh-CN" sz="900" b="1">
                <a:latin typeface="国标宋体" charset="-122"/>
                <a:ea typeface="国标宋体" charset="-122"/>
                <a:sym typeface="+mn-ea"/>
              </a:rPr>
              <a:t>3.</a:t>
            </a:r>
            <a:r>
              <a:rPr lang="zh-CN" altLang="en-US" sz="900" b="1">
                <a:latin typeface="国标宋体" charset="-122"/>
                <a:ea typeface="国标宋体" charset="-122"/>
                <a:sym typeface="+mn-ea"/>
              </a:rPr>
              <a:t>山洪灾害短临预警和监测预警：</a:t>
            </a:r>
            <a:endParaRPr lang="zh-CN" altLang="en-US" sz="900" b="1">
              <a:latin typeface="国标宋体" charset="-122"/>
              <a:ea typeface="国标宋体" charset="-122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900">
                <a:latin typeface="国标宋体" charset="-122"/>
                <a:ea typeface="国标宋体" charset="-122"/>
                <a:sym typeface="+mn-ea"/>
              </a:rPr>
              <a:t>准备转移</a:t>
            </a:r>
            <a:r>
              <a:rPr lang="en-US" altLang="zh-CN" sz="900">
                <a:latin typeface="国标宋体" charset="-122"/>
                <a:ea typeface="国标宋体" charset="-122"/>
                <a:sym typeface="+mn-ea"/>
              </a:rPr>
              <a:t>——1</a:t>
            </a:r>
            <a:r>
              <a:rPr lang="zh-CN" altLang="en-US" sz="900">
                <a:latin typeface="国标宋体" charset="-122"/>
                <a:ea typeface="国标宋体" charset="-122"/>
                <a:sym typeface="+mn-ea"/>
              </a:rPr>
              <a:t>小时</a:t>
            </a:r>
            <a:r>
              <a:rPr lang="en-US" altLang="zh-CN" sz="900">
                <a:latin typeface="国标宋体" charset="-122"/>
                <a:ea typeface="国标宋体" charset="-122"/>
                <a:sym typeface="+mn-ea"/>
              </a:rPr>
              <a:t>20mm</a:t>
            </a:r>
            <a:endParaRPr lang="en-US" altLang="zh-CN" sz="900">
              <a:latin typeface="国标宋体" charset="-122"/>
              <a:ea typeface="国标宋体" charset="-122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en-US" altLang="zh-CN" sz="900">
                <a:latin typeface="国标宋体" charset="-122"/>
                <a:ea typeface="国标宋体" charset="-122"/>
                <a:sym typeface="+mn-ea"/>
              </a:rPr>
              <a:t>            6</a:t>
            </a:r>
            <a:r>
              <a:rPr lang="zh-CN" altLang="en-US" sz="900">
                <a:latin typeface="国标宋体" charset="-122"/>
                <a:ea typeface="国标宋体" charset="-122"/>
                <a:sym typeface="+mn-ea"/>
              </a:rPr>
              <a:t>小时</a:t>
            </a:r>
            <a:r>
              <a:rPr lang="en-US" altLang="zh-CN" sz="900">
                <a:latin typeface="国标宋体" charset="-122"/>
                <a:ea typeface="国标宋体" charset="-122"/>
                <a:sym typeface="+mn-ea"/>
              </a:rPr>
              <a:t>40mm</a:t>
            </a:r>
            <a:endParaRPr lang="en-US" altLang="zh-CN" sz="900">
              <a:latin typeface="国标宋体" charset="-122"/>
              <a:ea typeface="国标宋体" charset="-122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900">
                <a:latin typeface="国标宋体" charset="-122"/>
                <a:ea typeface="国标宋体" charset="-122"/>
                <a:sym typeface="+mn-ea"/>
              </a:rPr>
              <a:t>立即转移</a:t>
            </a:r>
            <a:r>
              <a:rPr lang="en-US" altLang="zh-CN" sz="900">
                <a:latin typeface="国标宋体" charset="-122"/>
                <a:ea typeface="国标宋体" charset="-122"/>
                <a:sym typeface="+mn-ea"/>
              </a:rPr>
              <a:t>——1</a:t>
            </a:r>
            <a:r>
              <a:rPr lang="zh-CN" altLang="en-US" sz="900">
                <a:latin typeface="国标宋体" charset="-122"/>
                <a:ea typeface="国标宋体" charset="-122"/>
                <a:sym typeface="+mn-ea"/>
              </a:rPr>
              <a:t>小时</a:t>
            </a:r>
            <a:r>
              <a:rPr lang="en-US" altLang="zh-CN" sz="900">
                <a:latin typeface="国标宋体" charset="-122"/>
                <a:ea typeface="国标宋体" charset="-122"/>
                <a:sym typeface="+mn-ea"/>
              </a:rPr>
              <a:t>30mm           </a:t>
            </a:r>
            <a:endParaRPr lang="en-US" altLang="zh-CN" sz="900">
              <a:latin typeface="国标宋体" charset="-122"/>
              <a:ea typeface="国标宋体" charset="-122"/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en-US" altLang="zh-CN" sz="900">
                <a:latin typeface="国标宋体" charset="-122"/>
                <a:ea typeface="国标宋体" charset="-122"/>
                <a:sym typeface="+mn-ea"/>
              </a:rPr>
              <a:t>            6</a:t>
            </a:r>
            <a:r>
              <a:rPr lang="zh-CN" altLang="en-US" sz="900">
                <a:latin typeface="国标宋体" charset="-122"/>
                <a:ea typeface="国标宋体" charset="-122"/>
                <a:sym typeface="+mn-ea"/>
              </a:rPr>
              <a:t>小时</a:t>
            </a:r>
            <a:r>
              <a:rPr lang="en-US" altLang="zh-CN" sz="900">
                <a:latin typeface="国标宋体" charset="-122"/>
                <a:ea typeface="国标宋体" charset="-122"/>
                <a:sym typeface="+mn-ea"/>
              </a:rPr>
              <a:t>60mm</a:t>
            </a:r>
            <a:endParaRPr lang="en-US" altLang="zh-CN" sz="900">
              <a:latin typeface="国标宋体" charset="-122"/>
              <a:ea typeface="国标宋体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3143250" y="2873375"/>
            <a:ext cx="8890" cy="13227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2610485" y="4295140"/>
            <a:ext cx="1000125" cy="182689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 fontAlgn="auto"/>
            <a:endParaRPr lang="zh-CN" altLang="en-US" strike="noStrike" noProof="1"/>
          </a:p>
        </p:txBody>
      </p:sp>
      <p:sp>
        <p:nvSpPr>
          <p:cNvPr id="39" name="文本框 47"/>
          <p:cNvSpPr txBox="1"/>
          <p:nvPr/>
        </p:nvSpPr>
        <p:spPr>
          <a:xfrm>
            <a:off x="2610485" y="4391660"/>
            <a:ext cx="1000125" cy="172021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pPr algn="l"/>
            <a:r>
              <a:rPr lang="zh-CN" altLang="en-US" sz="1000">
                <a:solidFill>
                  <a:srgbClr val="000000"/>
                </a:solidFill>
                <a:latin typeface="宋体" panose="02010600030101010101" pitchFamily="2" charset="-122"/>
                <a:sym typeface="+mn-ea"/>
              </a:rPr>
              <a:t>东壁村河道边</a:t>
            </a:r>
            <a:r>
              <a:rPr lang="zh-CN" altLang="en-US" sz="1000">
                <a:latin typeface="Calibri" panose="020F0502020204030204" charset="0"/>
                <a:ea typeface="宋体" panose="02010600030101010101" pitchFamily="2" charset="-122"/>
              </a:rPr>
              <a:t>：</a:t>
            </a:r>
            <a:r>
              <a:rPr lang="en-US" altLang="zh-CN" sz="1000">
                <a:latin typeface="Calibri" panose="020F0502020204030204" charset="0"/>
                <a:ea typeface="宋体" panose="02010600030101010101" pitchFamily="2" charset="-122"/>
              </a:rPr>
              <a:t>3</a:t>
            </a:r>
            <a:r>
              <a:rPr lang="zh-CN" altLang="en-US" sz="1000">
                <a:latin typeface="Calibri" panose="020F0502020204030204" charset="0"/>
                <a:ea typeface="宋体" panose="02010600030101010101" pitchFamily="2" charset="-122"/>
              </a:rPr>
              <a:t>户</a:t>
            </a:r>
            <a:r>
              <a:rPr lang="en-US" altLang="zh-CN" sz="1000">
                <a:latin typeface="Calibri" panose="020F0502020204030204" charset="0"/>
                <a:ea typeface="宋体" panose="02010600030101010101" pitchFamily="2" charset="-122"/>
              </a:rPr>
              <a:t>5</a:t>
            </a:r>
            <a:r>
              <a:rPr lang="zh-CN" altLang="en-US" sz="1000">
                <a:latin typeface="Calibri" panose="020F0502020204030204" charset="0"/>
                <a:ea typeface="宋体" panose="02010600030101010101" pitchFamily="2" charset="-122"/>
              </a:rPr>
              <a:t>人特殊人口：</a:t>
            </a:r>
            <a:r>
              <a:rPr lang="en-US" altLang="zh-CN" sz="1000">
                <a:latin typeface="Calibri" panose="020F0502020204030204" charset="0"/>
                <a:ea typeface="宋体" panose="02010600030101010101" pitchFamily="2" charset="-122"/>
              </a:rPr>
              <a:t>0</a:t>
            </a:r>
            <a:r>
              <a:rPr lang="zh-CN" altLang="en-US" sz="1000">
                <a:latin typeface="Calibri" panose="020F0502020204030204" charset="0"/>
                <a:ea typeface="宋体" panose="02010600030101010101" pitchFamily="2" charset="-122"/>
              </a:rPr>
              <a:t>人</a:t>
            </a:r>
            <a:endParaRPr lang="zh-CN" altLang="en-US" sz="1000">
              <a:latin typeface="Calibri" panose="020F0502020204030204" charset="0"/>
              <a:ea typeface="宋体" panose="02010600030101010101" pitchFamily="2" charset="-122"/>
            </a:endParaRPr>
          </a:p>
          <a:p>
            <a:pPr algn="l"/>
            <a:r>
              <a:rPr lang="zh-CN" altLang="en-US" sz="1000">
                <a:latin typeface="Calibri" panose="020F0502020204030204" charset="0"/>
                <a:ea typeface="宋体" panose="02010600030101010101" pitchFamily="2" charset="-122"/>
              </a:rPr>
              <a:t>包户责任人：</a:t>
            </a:r>
            <a:r>
              <a:rPr lang="en-US" altLang="zh-CN" sz="1000">
                <a:latin typeface="Calibri" panose="020F0502020204030204" charset="0"/>
                <a:ea typeface="宋体" panose="02010600030101010101" pitchFamily="2" charset="-122"/>
              </a:rPr>
              <a:t> </a:t>
            </a:r>
            <a:endParaRPr lang="en-US" altLang="zh-CN" sz="1000">
              <a:latin typeface="Calibri" panose="020F0502020204030204" charset="0"/>
              <a:ea typeface="宋体" panose="02010600030101010101" pitchFamily="2" charset="-122"/>
            </a:endParaRPr>
          </a:p>
          <a:p>
            <a:pPr algn="l"/>
            <a:r>
              <a:rPr lang="zh-CN" altLang="en-US" sz="1000">
                <a:sym typeface="+mn-ea"/>
              </a:rPr>
              <a:t>李树斌</a:t>
            </a:r>
            <a:r>
              <a:rPr lang="zh-CN" altLang="en-US" sz="900">
                <a:sym typeface="+mn-ea"/>
              </a:rPr>
              <a:t>1</a:t>
            </a:r>
            <a:r>
              <a:rPr lang="en-US" altLang="zh-CN" sz="900">
                <a:sym typeface="+mn-ea"/>
              </a:rPr>
              <a:t>3467092588</a:t>
            </a:r>
            <a:endParaRPr lang="en-US" altLang="zh-CN" sz="900">
              <a:latin typeface="Calibri" panose="020F050202020403020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8" name="图片 7" descr="东壁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78245" y="3726815"/>
            <a:ext cx="5476875" cy="25781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1154</Words>
  <Application>WPS 演示</Application>
  <PresentationFormat>宽屏</PresentationFormat>
  <Paragraphs>293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9" baseType="lpstr">
      <vt:lpstr>Arial</vt:lpstr>
      <vt:lpstr>宋体</vt:lpstr>
      <vt:lpstr>Wingdings</vt:lpstr>
      <vt:lpstr>Calibri</vt:lpstr>
      <vt:lpstr>方正小标宋_GBK</vt:lpstr>
      <vt:lpstr>国标黑体</vt:lpstr>
      <vt:lpstr>黑体</vt:lpstr>
      <vt:lpstr>仿宋_GB2312</vt:lpstr>
      <vt:lpstr>微软雅黑</vt:lpstr>
      <vt:lpstr>国标宋体</vt:lpstr>
      <vt:lpstr>方正魏碑_GBK</vt:lpstr>
      <vt:lpstr>Arial Unicode MS</vt:lpstr>
      <vt:lpstr>Calibri Light</vt:lpstr>
      <vt:lpstr>KSOFC5787180</vt:lpstr>
      <vt:lpstr>魂心</vt:lpstr>
      <vt:lpstr>KSOFC578E5DF</vt:lpstr>
      <vt:lpstr>WPS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大耀儿</cp:lastModifiedBy>
  <cp:revision>42</cp:revision>
  <dcterms:created xsi:type="dcterms:W3CDTF">2026-07-02T08:33:00Z</dcterms:created>
  <dcterms:modified xsi:type="dcterms:W3CDTF">2026-07-07T07:14:05Z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2052-12.1.0.26375</vt:lpwstr>
  </property>
  <property fmtid="{D5CDD505-2E9C-101B-9397-08002B2CF9AE}" pid="3" name="ICV">
    <vt:lpwstr>F2E1842FF9C54C4592F90AFB96B6CA36_13</vt:lpwstr>
  </property>
</Properties>
</file>