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8" r:id="rId3"/>
    <p:sldId id="256" r:id="rId5"/>
  </p:sldIdLst>
  <p:sldSz cx="12192000" cy="6858000" type="screen4x3"/>
  <p:notesSz cx="7104380" cy="1023493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/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/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/>
          <p:nvPr>
            <p:ph type="sldImg"/>
          </p:nvPr>
        </p:nvSpPr>
        <p:spPr/>
      </p:sp>
      <p:sp>
        <p:nvSpPr>
          <p:cNvPr id="5122" name="文本占位符 2"/>
          <p:cNvSpPr/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/>
          <p:nvPr>
            <p:ph type="sldImg"/>
          </p:nvPr>
        </p:nvSpPr>
        <p:spPr/>
      </p:sp>
      <p:sp>
        <p:nvSpPr>
          <p:cNvPr id="5122" name="文本占位符 2"/>
          <p:cNvSpPr/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副标题 2"/>
          <p:cNvSpPr/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单击此处添加副标题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/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/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/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/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/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本框 2"/>
          <p:cNvSpPr txBox="1"/>
          <p:nvPr/>
        </p:nvSpPr>
        <p:spPr>
          <a:xfrm>
            <a:off x="3129915" y="457200"/>
            <a:ext cx="59334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</a:rPr>
              <a:t>西壁村委员会山洪灾害防御预案</a:t>
            </a:r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  <a:p>
            <a:pPr algn="ctr"/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423545" y="1057910"/>
          <a:ext cx="11332210" cy="1633855"/>
        </p:xfrm>
        <a:graphic>
          <a:graphicData uri="http://schemas.openxmlformats.org/drawingml/2006/table">
            <a:tbl>
              <a:tblPr/>
              <a:tblGrid>
                <a:gridCol w="125730"/>
                <a:gridCol w="1145540"/>
                <a:gridCol w="518160"/>
                <a:gridCol w="1108710"/>
                <a:gridCol w="497205"/>
                <a:gridCol w="596265"/>
                <a:gridCol w="845185"/>
                <a:gridCol w="1263015"/>
                <a:gridCol w="932815"/>
                <a:gridCol w="875665"/>
                <a:gridCol w="875030"/>
                <a:gridCol w="875030"/>
                <a:gridCol w="702945"/>
                <a:gridCol w="970915"/>
              </a:tblGrid>
              <a:tr h="283845">
                <a:tc gridSpan="14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  <a:latin typeface="国标黑体" charset="-122"/>
                          <a:ea typeface="国标黑体" charset="-122"/>
                          <a:cs typeface="国标黑体" charset="-122"/>
                          <a:sym typeface="+mn-ea"/>
                        </a:rPr>
                        <a:t>危险区基本情况表</a:t>
                      </a:r>
                      <a:endParaRPr lang="en-US" altLang="zh-CN" sz="1800" b="0" i="0">
                        <a:ln>
                          <a:noFill/>
                        </a:ln>
                        <a:latin typeface="国标黑体" charset="-122"/>
                        <a:ea typeface="国标黑体" charset="-122"/>
                        <a:cs typeface="国标黑体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52730"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序号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危险区名称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危险区编码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防洪能力（年）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户数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人员数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特殊人群情况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山洪灾害风险隐患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关联监测站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预警指标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简易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自动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责任人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联系电话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准备转移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立即转移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5355"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  <a:sym typeface="+mn-ea"/>
                        </a:rPr>
                        <a:t>西壁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村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年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16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3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个老人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个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残疾人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住宅靠近河道；有特殊人群，行动不方便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郭培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13403550435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20/1h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28/3h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 40/6h 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56/24h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28/1h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36/3h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52/6h 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80/24h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427990" y="2783205"/>
          <a:ext cx="11328400" cy="3901440"/>
        </p:xfrm>
        <a:graphic>
          <a:graphicData uri="http://schemas.openxmlformats.org/drawingml/2006/table">
            <a:tbl>
              <a:tblPr/>
              <a:tblGrid>
                <a:gridCol w="532765"/>
                <a:gridCol w="1259205"/>
                <a:gridCol w="541020"/>
                <a:gridCol w="1006475"/>
                <a:gridCol w="835025"/>
                <a:gridCol w="1167130"/>
                <a:gridCol w="791845"/>
                <a:gridCol w="1286510"/>
                <a:gridCol w="779780"/>
                <a:gridCol w="949325"/>
                <a:gridCol w="2179320"/>
              </a:tblGrid>
              <a:tr h="267970">
                <a:tc gridSpan="11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  <a:latin typeface="国标黑体" charset="-122"/>
                          <a:ea typeface="国标黑体" charset="-122"/>
                          <a:cs typeface="国标黑体" charset="-122"/>
                          <a:sym typeface="+mn-ea"/>
                        </a:rPr>
                        <a:t>人员转移避险表</a:t>
                      </a:r>
                      <a:endParaRPr lang="en-US" altLang="zh-CN" sz="1800" b="0" i="0">
                        <a:ln>
                          <a:noFill/>
                        </a:ln>
                        <a:latin typeface="国标黑体" charset="-122"/>
                        <a:ea typeface="国标黑体" charset="-122"/>
                        <a:cs typeface="国标黑体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/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66395"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序号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危险区名称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户主名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联系电话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转移人数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特殊人群情况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新型入户报警设备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避险地点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责任人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950"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名称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具体位置信息及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可安置人数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姓名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联系电话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730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雍河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上游河道旁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郭建云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13363458265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西壁村村级活动室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郭红心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18735567160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雍河上游河道旁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王长娥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18735554865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1老人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西壁村村级活动室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郭红心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18735567160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雍河上游河道旁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郭保卫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13303457181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西壁村村级活动室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郭红心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18735567160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雍河上游河道旁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胡旭艳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15534527929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西壁村村级活动室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郭红心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18735567160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雍河上游河道旁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郭伟峰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13633404285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西壁村村级活动室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郭成芳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15534575013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雍河上游河道旁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郭明宝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13734236942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西壁村村级活动室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郭成芳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15534575013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雍河上游河道旁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郭先有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13994697981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1老人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西壁村村级活动室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50人</a:t>
                      </a:r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郭成芳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15534575013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雍河上游河道旁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郭进堂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18235552802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西壁村村级活动室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郭跃岗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13233454350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雍河上游河道旁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郭伟峰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13835589387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西壁村村级活动室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50人</a:t>
                      </a:r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郭跃岗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13233454350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395"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雍河上游河道旁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郭务义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18235594395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老人、</a:t>
                      </a: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残疾人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西壁村村级活动室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  <a:buNone/>
                      </a:pPr>
                      <a:r>
                        <a:rPr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50人</a:t>
                      </a:r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郭跃岗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</a:rPr>
                        <a:t>13233454350</a:t>
                      </a:r>
                      <a:endParaRPr lang="en-US" altLang="en-US" sz="1200" b="0">
                        <a:solidFill>
                          <a:schemeClr val="tx1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0" name="直接连接符 39"/>
          <p:cNvCxnSpPr/>
          <p:nvPr/>
        </p:nvCxnSpPr>
        <p:spPr>
          <a:xfrm>
            <a:off x="3147695" y="2230755"/>
            <a:ext cx="0" cy="16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97" name="文本框 2"/>
          <p:cNvSpPr txBox="1"/>
          <p:nvPr/>
        </p:nvSpPr>
        <p:spPr>
          <a:xfrm>
            <a:off x="2338705" y="368935"/>
            <a:ext cx="7515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  <a:sym typeface="+mn-ea"/>
              </a:rPr>
              <a:t>西壁</a:t>
            </a:r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</a:rPr>
              <a:t>村委员会</a:t>
            </a:r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  <a:sym typeface="+mn-ea"/>
              </a:rPr>
              <a:t>危险区</a:t>
            </a:r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</a:rPr>
              <a:t>山洪灾害防御预案</a:t>
            </a:r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8390" y="1036955"/>
            <a:ext cx="3829685" cy="4368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rPr>
              <a:t>责任体系</a:t>
            </a:r>
            <a:endParaRPr lang="zh-CN" altLang="en-US" strike="noStrike" noProof="1">
              <a:ln>
                <a:noFill/>
              </a:ln>
              <a:latin typeface="国标黑体" charset="-122"/>
              <a:ea typeface="国标黑体" charset="-122"/>
              <a:cs typeface="国标黑体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62455" y="1724025"/>
            <a:ext cx="2527935" cy="4794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常张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乡政府包村责任人</a:t>
            </a:r>
            <a:endParaRPr lang="zh-CN" altLang="en-US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  <a:p>
            <a:pPr marL="0" lvl="0" indent="0" algn="ctr" fontAlgn="auto">
              <a:buNone/>
            </a:pP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姓名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：连军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手机号：15635548677</a:t>
            </a:r>
            <a:endParaRPr lang="zh-CN" altLang="en-US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25663" y="2393950"/>
            <a:ext cx="2008188" cy="4794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西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壁村党支部书记</a:t>
            </a:r>
            <a:endParaRPr lang="zh-CN" altLang="en-US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  <a:p>
            <a:pPr algn="ctr" fontAlgn="auto"/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郭绘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峰 17703456415</a:t>
            </a:r>
            <a:endParaRPr lang="zh-CN" altLang="en-US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143375" y="2628900"/>
            <a:ext cx="334963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478338" y="1652588"/>
            <a:ext cx="0" cy="2170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487863" y="165893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479925" y="2125663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478338" y="263048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479925" y="3376613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479925" y="381158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109" name="组合 26"/>
          <p:cNvGrpSpPr/>
          <p:nvPr/>
        </p:nvGrpSpPr>
        <p:grpSpPr>
          <a:xfrm>
            <a:off x="4918075" y="1406525"/>
            <a:ext cx="1052409" cy="460375"/>
            <a:chOff x="7746" y="2321"/>
            <a:chExt cx="1656" cy="724"/>
          </a:xfrm>
        </p:grpSpPr>
        <p:sp>
          <p:nvSpPr>
            <p:cNvPr id="22" name="矩形 21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1" name="文本框 24"/>
            <p:cNvSpPr txBox="1"/>
            <p:nvPr/>
          </p:nvSpPr>
          <p:spPr>
            <a:xfrm>
              <a:off x="7776" y="2321"/>
              <a:ext cx="1626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巡查监测组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郭培</a:t>
              </a:r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杰13403550435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2" name="组合 27"/>
          <p:cNvGrpSpPr/>
          <p:nvPr/>
        </p:nvGrpSpPr>
        <p:grpSpPr>
          <a:xfrm>
            <a:off x="4918075" y="1917700"/>
            <a:ext cx="989094" cy="459740"/>
            <a:chOff x="7746" y="2321"/>
            <a:chExt cx="1557" cy="724"/>
          </a:xfrm>
        </p:grpSpPr>
        <p:sp>
          <p:nvSpPr>
            <p:cNvPr id="29" name="矩形 28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4" name="文本框 29"/>
            <p:cNvSpPr txBox="1"/>
            <p:nvPr/>
          </p:nvSpPr>
          <p:spPr>
            <a:xfrm>
              <a:off x="7776" y="2321"/>
              <a:ext cx="1527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no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预警发布组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王艳玲13403552881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5" name="组合 30"/>
          <p:cNvGrpSpPr/>
          <p:nvPr/>
        </p:nvGrpSpPr>
        <p:grpSpPr>
          <a:xfrm>
            <a:off x="4918075" y="2425700"/>
            <a:ext cx="989330" cy="627031"/>
            <a:chOff x="7746" y="2321"/>
            <a:chExt cx="1557" cy="724"/>
          </a:xfrm>
        </p:grpSpPr>
        <p:sp>
          <p:nvSpPr>
            <p:cNvPr id="32" name="矩形 31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7" name="文本框 32"/>
            <p:cNvSpPr txBox="1"/>
            <p:nvPr/>
          </p:nvSpPr>
          <p:spPr>
            <a:xfrm>
              <a:off x="7776" y="2387"/>
              <a:ext cx="1526" cy="5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no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人员转移组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郭跃岗13233454350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8" name="组合 33"/>
          <p:cNvGrpSpPr/>
          <p:nvPr/>
        </p:nvGrpSpPr>
        <p:grpSpPr>
          <a:xfrm>
            <a:off x="4918075" y="3101975"/>
            <a:ext cx="989754" cy="460375"/>
            <a:chOff x="7746" y="2321"/>
            <a:chExt cx="1557" cy="725"/>
          </a:xfrm>
        </p:grpSpPr>
        <p:sp>
          <p:nvSpPr>
            <p:cNvPr id="35" name="矩形 34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20" name="文本框 35"/>
            <p:cNvSpPr txBox="1"/>
            <p:nvPr/>
          </p:nvSpPr>
          <p:spPr>
            <a:xfrm>
              <a:off x="7776" y="2321"/>
              <a:ext cx="152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物资保障组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张</a:t>
              </a:r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鹏彦18735545030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21" name="组合 36"/>
          <p:cNvGrpSpPr/>
          <p:nvPr/>
        </p:nvGrpSpPr>
        <p:grpSpPr>
          <a:xfrm>
            <a:off x="4918075" y="3616325"/>
            <a:ext cx="989094" cy="460375"/>
            <a:chOff x="7746" y="2321"/>
            <a:chExt cx="1557" cy="725"/>
          </a:xfrm>
        </p:grpSpPr>
        <p:sp>
          <p:nvSpPr>
            <p:cNvPr id="38" name="矩形 37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23" name="文本框 38"/>
            <p:cNvSpPr txBox="1"/>
            <p:nvPr/>
          </p:nvSpPr>
          <p:spPr>
            <a:xfrm>
              <a:off x="7776" y="2321"/>
              <a:ext cx="152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抢险救援组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郭永</a:t>
              </a:r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秀15234687785</a:t>
              </a:r>
              <a:endParaRPr lang="zh-CN" altLang="en-US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33" name="文本框 47"/>
          <p:cNvSpPr txBox="1"/>
          <p:nvPr/>
        </p:nvSpPr>
        <p:spPr>
          <a:xfrm>
            <a:off x="462915" y="4535170"/>
            <a:ext cx="899795" cy="1720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雍河上游河道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旁：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4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户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5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人特殊人口：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</a:t>
            </a:r>
            <a:endParaRPr lang="zh-CN" altLang="en-US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包户责任人：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 </a:t>
            </a:r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郭红心：</a:t>
            </a:r>
            <a:r>
              <a:rPr lang="zh-CN" altLang="en-US" sz="1000">
                <a:sym typeface="+mn-ea"/>
              </a:rPr>
              <a:t>18735567160</a:t>
            </a:r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12750" y="4428490"/>
            <a:ext cx="1000125" cy="18268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l" fontAlgn="auto"/>
            <a:endParaRPr lang="zh-CN" altLang="en-US" strike="noStrike" noProof="1"/>
          </a:p>
        </p:txBody>
      </p:sp>
      <p:grpSp>
        <p:nvGrpSpPr>
          <p:cNvPr id="5" name="组合 4"/>
          <p:cNvGrpSpPr/>
          <p:nvPr/>
        </p:nvGrpSpPr>
        <p:grpSpPr>
          <a:xfrm>
            <a:off x="381635" y="3187700"/>
            <a:ext cx="1907540" cy="400050"/>
            <a:chOff x="1345" y="5655"/>
            <a:chExt cx="2873" cy="630"/>
          </a:xfrm>
        </p:grpSpPr>
        <p:sp>
          <p:nvSpPr>
            <p:cNvPr id="72" name="矩形 71"/>
            <p:cNvSpPr/>
            <p:nvPr/>
          </p:nvSpPr>
          <p:spPr>
            <a:xfrm>
              <a:off x="1388" y="5655"/>
              <a:ext cx="2563" cy="630"/>
            </a:xfrm>
            <a:prstGeom prst="rect">
              <a:avLst/>
            </a:prstGeom>
            <a:ln w="28575" cmpd="dbl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52" name="文本框 72"/>
            <p:cNvSpPr txBox="1"/>
            <p:nvPr/>
          </p:nvSpPr>
          <p:spPr>
            <a:xfrm>
              <a:off x="1345" y="5705"/>
              <a:ext cx="287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800">
                  <a:latin typeface="方正魏碑_GBK" panose="02000000000000000000" charset="-122"/>
                  <a:ea typeface="方正魏碑_GBK" panose="02000000000000000000" charset="-122"/>
                </a:rPr>
                <a:t>谁组织、转移谁</a:t>
              </a:r>
              <a:endParaRPr lang="zh-CN" altLang="en-US" sz="1800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84900" y="3251200"/>
            <a:ext cx="4905375" cy="437515"/>
            <a:chOff x="9740" y="5120"/>
            <a:chExt cx="7725" cy="689"/>
          </a:xfrm>
        </p:grpSpPr>
        <p:sp>
          <p:nvSpPr>
            <p:cNvPr id="66" name="矩形 65"/>
            <p:cNvSpPr/>
            <p:nvPr/>
          </p:nvSpPr>
          <p:spPr>
            <a:xfrm>
              <a:off x="11263" y="5120"/>
              <a:ext cx="6202" cy="6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zh-CN" altLang="en-US" strike="noStrike" noProof="1">
                  <a:ln>
                    <a:noFill/>
                  </a:ln>
                  <a:latin typeface="国标黑体" charset="-122"/>
                  <a:ea typeface="国标黑体" charset="-122"/>
                  <a:cs typeface="国标黑体" charset="-122"/>
                </a:rPr>
                <a:t>西</a:t>
              </a:r>
              <a:r>
                <a:rPr lang="zh-CN" altLang="en-US" strike="noStrike" noProof="1">
                  <a:ln>
                    <a:noFill/>
                  </a:ln>
                  <a:latin typeface="国标黑体" charset="-122"/>
                  <a:ea typeface="国标黑体" charset="-122"/>
                  <a:cs typeface="国标黑体" charset="-122"/>
                </a:rPr>
                <a:t>壁村危险区示意图</a:t>
              </a:r>
              <a:endParaRPr lang="zh-CN" altLang="en-US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9740" y="5120"/>
              <a:ext cx="2843" cy="633"/>
            </a:xfrm>
            <a:prstGeom prst="rect">
              <a:avLst/>
            </a:prstGeom>
            <a:ln w="28575" cmpd="dbl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zh-CN" altLang="en-US" strike="noStrike" noProof="1">
                  <a:latin typeface="方正魏碑_GBK" panose="02000000000000000000" charset="-122"/>
                  <a:ea typeface="方正魏碑_GBK" panose="02000000000000000000" charset="-122"/>
                </a:rPr>
                <a:t>转何处、不擅返</a:t>
              </a:r>
              <a:endParaRPr lang="en-US" altLang="zh-CN" strike="noStrike" noProof="1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0">
            <a:off x="6250940" y="1031875"/>
            <a:ext cx="5509895" cy="2087245"/>
            <a:chOff x="9741" y="1252"/>
            <a:chExt cx="8677" cy="3027"/>
          </a:xfrm>
        </p:grpSpPr>
        <p:grpSp>
          <p:nvGrpSpPr>
            <p:cNvPr id="30" name="组合 76"/>
            <p:cNvGrpSpPr/>
            <p:nvPr/>
          </p:nvGrpSpPr>
          <p:grpSpPr>
            <a:xfrm>
              <a:off x="9741" y="1310"/>
              <a:ext cx="8677" cy="2969"/>
              <a:chOff x="10106" y="6634"/>
              <a:chExt cx="8676" cy="3605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0108" y="7538"/>
                <a:ext cx="8674" cy="2701"/>
              </a:xfrm>
              <a:prstGeom prst="rect">
                <a:avLst/>
              </a:prstGeom>
              <a:ln>
                <a:solidFill>
                  <a:srgbClr val="20202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3" name="文本框 70"/>
              <p:cNvSpPr txBox="1"/>
              <p:nvPr/>
            </p:nvSpPr>
            <p:spPr>
              <a:xfrm>
                <a:off x="10106" y="7463"/>
                <a:ext cx="5418" cy="26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lnSpc>
                    <a:spcPct val="150000"/>
                  </a:lnSpc>
                </a:pPr>
                <a:r>
                  <a:rPr lang="en-US" altLang="zh-CN" sz="900" b="1">
                    <a:latin typeface="国标宋体" charset="-122"/>
                    <a:ea typeface="国标宋体" charset="-122"/>
                  </a:rPr>
                  <a:t>1.</a:t>
                </a:r>
                <a:r>
                  <a:rPr lang="zh-CN" altLang="en-US" sz="900" b="1">
                    <a:latin typeface="国标宋体" charset="-122"/>
                    <a:ea typeface="国标宋体" charset="-122"/>
                  </a:rPr>
                  <a:t>山洪灾害气象风险预警：</a:t>
                </a:r>
                <a:endParaRPr lang="zh-CN" altLang="en-US" sz="900" b="1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蓝色风险预警，提醒特殊人群做好准备；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黄色风险预警，提前将特殊人群转移至安置点。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橙色风险预警，提醒危险区人员注意防范，做好转移准备。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红色风险预警，立即组织危险区人员撤离至安置点。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900" b="1">
                    <a:latin typeface="国标宋体" charset="-122"/>
                    <a:ea typeface="国标宋体" charset="-122"/>
                    <a:sym typeface="+mn-ea"/>
                  </a:rPr>
                  <a:t>2.</a:t>
                </a:r>
                <a:r>
                  <a:rPr lang="zh-CN" altLang="en-US" sz="900" b="1">
                    <a:latin typeface="国标宋体" charset="-122"/>
                    <a:ea typeface="国标宋体" charset="-122"/>
                    <a:sym typeface="+mn-ea"/>
                  </a:rPr>
                  <a:t>山洪灾害气象风险预警：</a:t>
                </a:r>
                <a:endParaRPr lang="zh-CN" altLang="en-US" sz="900" b="1">
                  <a:latin typeface="国标宋体" charset="-122"/>
                  <a:ea typeface="国标宋体" charset="-122"/>
                  <a:sym typeface="+mn-ea"/>
                </a:endParaRPr>
              </a:p>
              <a:p>
                <a:pPr algn="l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转移信号:1.锣:慢速敲击准备转移;急速敲击立即转移;2.手摇报警器、口哨:立即转移;3.口头及电话和口头通知:按通知内容执行。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7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700">
                  <a:latin typeface="国标宋体" charset="-122"/>
                  <a:ea typeface="国标宋体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0107" y="6634"/>
                <a:ext cx="1581" cy="632"/>
              </a:xfrm>
              <a:prstGeom prst="rect">
                <a:avLst/>
              </a:prstGeom>
              <a:ln w="28575" cmpd="dbl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</p:grpSp>
        <p:sp>
          <p:nvSpPr>
            <p:cNvPr id="36" name="文本框 78"/>
            <p:cNvSpPr txBox="1"/>
            <p:nvPr/>
          </p:nvSpPr>
          <p:spPr>
            <a:xfrm>
              <a:off x="9765" y="1360"/>
              <a:ext cx="6400" cy="5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>
                  <a:latin typeface="方正魏碑_GBK" panose="02000000000000000000" charset="-122"/>
                  <a:ea typeface="方正魏碑_GBK" panose="02000000000000000000" charset="-122"/>
                </a:rPr>
                <a:t>何时转</a:t>
              </a:r>
              <a:endParaRPr lang="zh-CN" altLang="en-US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393" y="1252"/>
              <a:ext cx="5378" cy="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zh-CN" altLang="en-US" strike="noStrike" noProof="1">
                  <a:ln>
                    <a:noFill/>
                  </a:ln>
                  <a:latin typeface="国标黑体" charset="-122"/>
                  <a:ea typeface="国标黑体" charset="-122"/>
                  <a:cs typeface="国标黑体" charset="-122"/>
                </a:rPr>
                <a:t>预警转移</a:t>
              </a:r>
              <a:endParaRPr lang="en-US" altLang="zh-CN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endParaRPr>
            </a:p>
          </p:txBody>
        </p:sp>
      </p:grpSp>
      <p:sp>
        <p:nvSpPr>
          <p:cNvPr id="2" name="文本框 70"/>
          <p:cNvSpPr txBox="1"/>
          <p:nvPr/>
        </p:nvSpPr>
        <p:spPr>
          <a:xfrm>
            <a:off x="9753600" y="1542415"/>
            <a:ext cx="1903095" cy="15328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 b="1">
                <a:latin typeface="国标宋体" charset="-122"/>
                <a:ea typeface="国标宋体" charset="-122"/>
                <a:sym typeface="+mn-ea"/>
              </a:rPr>
              <a:t>3.</a:t>
            </a:r>
            <a:r>
              <a:rPr lang="zh-CN" altLang="en-US" sz="900" b="1">
                <a:latin typeface="国标宋体" charset="-122"/>
                <a:ea typeface="国标宋体" charset="-122"/>
                <a:sym typeface="+mn-ea"/>
              </a:rPr>
              <a:t>山洪灾害短临预警和监测预警：</a:t>
            </a:r>
            <a:endParaRPr lang="zh-CN" altLang="en-US" sz="900" b="1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准备转移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——1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20mm</a:t>
            </a:r>
            <a:endParaRPr lang="en-US" altLang="zh-CN" sz="900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            6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40mm</a:t>
            </a:r>
            <a:endParaRPr lang="en-US" altLang="zh-CN" sz="900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立即转移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——1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30mm           </a:t>
            </a:r>
            <a:endParaRPr lang="en-US" altLang="zh-CN" sz="900">
              <a:latin typeface="国标宋体" charset="-122"/>
              <a:ea typeface="国标宋体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            6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60mm</a:t>
            </a:r>
            <a:endParaRPr lang="en-US" altLang="zh-CN" sz="900">
              <a:latin typeface="国标宋体" charset="-122"/>
              <a:ea typeface="国标宋体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43250" y="2873375"/>
            <a:ext cx="8890" cy="1322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660650" y="4428490"/>
            <a:ext cx="1000125" cy="18268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24" name="矩形 23"/>
          <p:cNvSpPr/>
          <p:nvPr/>
        </p:nvSpPr>
        <p:spPr>
          <a:xfrm>
            <a:off x="4908550" y="4428490"/>
            <a:ext cx="1000125" cy="18268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39" name="文本框 47"/>
          <p:cNvSpPr txBox="1"/>
          <p:nvPr/>
        </p:nvSpPr>
        <p:spPr>
          <a:xfrm>
            <a:off x="2710815" y="4535170"/>
            <a:ext cx="899795" cy="1720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雍河上游河道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旁：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3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户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6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人特殊人口：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</a:t>
            </a:r>
            <a:endParaRPr lang="zh-CN" altLang="en-US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包户责任人：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 </a:t>
            </a:r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郭成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芳：15534575013</a:t>
            </a:r>
            <a:endParaRPr lang="zh-CN" altLang="en-US" sz="10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1" name="文本框 47"/>
          <p:cNvSpPr txBox="1"/>
          <p:nvPr/>
        </p:nvSpPr>
        <p:spPr>
          <a:xfrm>
            <a:off x="5009515" y="4535170"/>
            <a:ext cx="899795" cy="1720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雍河上游河道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旁：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3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户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5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人特殊人口：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2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</a:t>
            </a:r>
            <a:endParaRPr lang="zh-CN" altLang="en-US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包户责任人：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 </a:t>
            </a:r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郭跃岗：</a:t>
            </a:r>
            <a:r>
              <a:rPr lang="zh-CN" altLang="en-US" sz="1000">
                <a:sym typeface="+mn-ea"/>
              </a:rPr>
              <a:t>13233454350</a:t>
            </a:r>
            <a:endParaRPr lang="en-US" altLang="en-US" sz="1000" b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algn="l"/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H="1" flipV="1">
            <a:off x="953770" y="4203065"/>
            <a:ext cx="4481195" cy="3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960120" y="4203065"/>
            <a:ext cx="0" cy="16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434965" y="4228465"/>
            <a:ext cx="0" cy="16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3147695" y="4228465"/>
            <a:ext cx="0" cy="16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西壁"/>
          <p:cNvPicPr/>
          <p:nvPr/>
        </p:nvPicPr>
        <p:blipFill>
          <a:blip r:embed="rId1"/>
          <a:stretch>
            <a:fillRect/>
          </a:stretch>
        </p:blipFill>
        <p:spPr>
          <a:xfrm>
            <a:off x="6266180" y="3754755"/>
            <a:ext cx="5494655" cy="25774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TEwMjZhY2IxNTVhNDJlZjM1M2Q4YTJlNTI0NDRiOGM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1642</Words>
  <Application>WPS 演示</Application>
  <PresentationFormat>宽屏</PresentationFormat>
  <Paragraphs>469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方正小标宋_GBK</vt:lpstr>
      <vt:lpstr>国标黑体</vt:lpstr>
      <vt:lpstr>黑体</vt:lpstr>
      <vt:lpstr>仿宋_GB2312</vt:lpstr>
      <vt:lpstr>微软雅黑</vt:lpstr>
      <vt:lpstr>国标宋体</vt:lpstr>
      <vt:lpstr>方正魏碑_GBK</vt:lpstr>
      <vt:lpstr>Arial Unicode MS</vt:lpstr>
      <vt:lpstr>Calibri Light</vt:lpstr>
      <vt:lpstr>KSOFC5787180</vt:lpstr>
      <vt:lpstr>魂心</vt:lpstr>
      <vt:lpstr>KSOFC578E5DF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大耀儿</cp:lastModifiedBy>
  <cp:revision>40</cp:revision>
  <dcterms:created xsi:type="dcterms:W3CDTF">2026-07-02T03:12:00Z</dcterms:created>
  <dcterms:modified xsi:type="dcterms:W3CDTF">2026-07-07T07:14:01Z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B058228A083245ADB660FDC98F0E6FB4_13</vt:lpwstr>
  </property>
</Properties>
</file>